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0" r:id="rId2"/>
    <p:sldId id="256" r:id="rId3"/>
    <p:sldId id="289" r:id="rId4"/>
    <p:sldId id="287" r:id="rId5"/>
    <p:sldId id="257" r:id="rId6"/>
    <p:sldId id="259" r:id="rId7"/>
    <p:sldId id="292" r:id="rId8"/>
    <p:sldId id="265" r:id="rId9"/>
    <p:sldId id="294" r:id="rId10"/>
    <p:sldId id="269" r:id="rId11"/>
    <p:sldId id="271" r:id="rId12"/>
    <p:sldId id="275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97" r:id="rId21"/>
    <p:sldId id="280" r:id="rId22"/>
    <p:sldId id="281" r:id="rId23"/>
    <p:sldId id="301" r:id="rId24"/>
    <p:sldId id="298" r:id="rId25"/>
    <p:sldId id="303" r:id="rId26"/>
    <p:sldId id="299" r:id="rId27"/>
    <p:sldId id="290" r:id="rId28"/>
    <p:sldId id="296" r:id="rId29"/>
    <p:sldId id="264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2310" y="-1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619468-F0D1-458E-ADC3-882645BA3057}" type="datetimeFigureOut">
              <a:rPr lang="de-AT" smtClean="0"/>
              <a:t>05.10.2023</a:t>
            </a:fld>
            <a:endParaRPr lang="de-A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410B0B-AC79-4927-A8BD-63BFB0624C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6313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9468-F0D1-458E-ADC3-882645BA3057}" type="datetimeFigureOut">
              <a:rPr lang="de-AT" smtClean="0"/>
              <a:t>05.10.2023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B0B-AC79-4927-A8BD-63BFB0624C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622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9468-F0D1-458E-ADC3-882645BA3057}" type="datetimeFigureOut">
              <a:rPr lang="de-AT" smtClean="0"/>
              <a:t>05.10.2023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B0B-AC79-4927-A8BD-63BFB0624C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802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9468-F0D1-458E-ADC3-882645BA3057}" type="datetimeFigureOut">
              <a:rPr lang="de-AT" smtClean="0"/>
              <a:t>05.10.2023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B0B-AC79-4927-A8BD-63BFB0624C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18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D619468-F0D1-458E-ADC3-882645BA3057}" type="datetimeFigureOut">
              <a:rPr lang="de-AT" smtClean="0"/>
              <a:t>05.10.2023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5410B0B-AC79-4927-A8BD-63BFB0624C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7351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9468-F0D1-458E-ADC3-882645BA3057}" type="datetimeFigureOut">
              <a:rPr lang="de-AT" smtClean="0"/>
              <a:t>05.10.2023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B0B-AC79-4927-A8BD-63BFB0624C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386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9468-F0D1-458E-ADC3-882645BA3057}" type="datetimeFigureOut">
              <a:rPr lang="de-AT" smtClean="0"/>
              <a:t>05.10.2023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B0B-AC79-4927-A8BD-63BFB0624C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217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9468-F0D1-458E-ADC3-882645BA3057}" type="datetimeFigureOut">
              <a:rPr lang="de-AT" smtClean="0"/>
              <a:t>05.10.2023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B0B-AC79-4927-A8BD-63BFB0624C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98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9468-F0D1-458E-ADC3-882645BA3057}" type="datetimeFigureOut">
              <a:rPr lang="de-AT" smtClean="0"/>
              <a:t>05.10.2023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0B0B-AC79-4927-A8BD-63BFB0624C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23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9468-F0D1-458E-ADC3-882645BA3057}" type="datetimeFigureOut">
              <a:rPr lang="de-AT" smtClean="0"/>
              <a:t>05.10.2023</a:t>
            </a:fld>
            <a:endParaRPr lang="de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A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410B0B-AC79-4927-A8BD-63BFB0624C62}" type="slidenum">
              <a:rPr lang="de-AT" smtClean="0"/>
              <a:t>‹Nr.›</a:t>
            </a:fld>
            <a:endParaRPr lang="de-AT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782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D619468-F0D1-458E-ADC3-882645BA3057}" type="datetimeFigureOut">
              <a:rPr lang="de-AT" smtClean="0"/>
              <a:t>05.10.2023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410B0B-AC79-4927-A8BD-63BFB0624C62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927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619468-F0D1-458E-ADC3-882645BA3057}" type="datetimeFigureOut">
              <a:rPr lang="de-AT" smtClean="0"/>
              <a:t>05.10.2023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410B0B-AC79-4927-A8BD-63BFB0624C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07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Logo, Schrift, Grafiken enthält.&#10;&#10;Automatisch generierte Beschreibung">
            <a:extLst>
              <a:ext uri="{FF2B5EF4-FFF2-40B4-BE49-F238E27FC236}">
                <a16:creationId xmlns:a16="http://schemas.microsoft.com/office/drawing/2014/main" xmlns="" id="{FD8FCA04-5280-4234-8105-53C888C5D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/>
          <a:stretch/>
        </p:blipFill>
        <p:spPr>
          <a:xfrm>
            <a:off x="20" y="225094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5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83B133-4039-488A-A9DD-01F4EAB5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233" y="2603154"/>
            <a:ext cx="4550229" cy="1371600"/>
          </a:xfrm>
        </p:spPr>
        <p:txBody>
          <a:bodyPr>
            <a:normAutofit fontScale="90000"/>
          </a:bodyPr>
          <a:lstStyle/>
          <a:p>
            <a:r>
              <a:rPr lang="de-AT" dirty="0"/>
              <a:t>Einführung einer Wandergruppe</a:t>
            </a:r>
          </a:p>
        </p:txBody>
      </p:sp>
      <p:pic>
        <p:nvPicPr>
          <p:cNvPr id="5" name="Inhaltsplatzhalter 4" descr="Ein Bild, das draußen, Gelände, Straße, Gras enthält.&#10;&#10;Automatisch generierte Beschreibung">
            <a:extLst>
              <a:ext uri="{FF2B5EF4-FFF2-40B4-BE49-F238E27FC236}">
                <a16:creationId xmlns:a16="http://schemas.microsoft.com/office/drawing/2014/main" xmlns="" id="{42CD24A2-2DA6-48BC-92DE-54304D689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5803" y="1982523"/>
            <a:ext cx="5109031" cy="2873830"/>
          </a:xfrm>
        </p:spPr>
      </p:pic>
      <p:pic>
        <p:nvPicPr>
          <p:cNvPr id="11" name="Grafik 10" descr="Ein Bild, das draußen, Kleidung, Person, Himmel enthält.&#10;&#10;Automatisch generierte Beschreibung">
            <a:extLst>
              <a:ext uri="{FF2B5EF4-FFF2-40B4-BE49-F238E27FC236}">
                <a16:creationId xmlns:a16="http://schemas.microsoft.com/office/drawing/2014/main" xmlns="" id="{461FB81B-26D5-44C0-98CD-F60218471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0917" y="1992085"/>
            <a:ext cx="5109031" cy="287383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74" y="4044773"/>
            <a:ext cx="2729467" cy="2047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11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35B958-3660-41CC-9D62-FD87CD2B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Energie tanken in der Gruppe</a:t>
            </a:r>
          </a:p>
        </p:txBody>
      </p:sp>
      <p:pic>
        <p:nvPicPr>
          <p:cNvPr id="5" name="Inhaltsplatzhalter 4" descr="Ein Bild, das draußen, Himmel, Transport, Gras enthält.&#10;&#10;Automatisch generierte Beschreibung">
            <a:extLst>
              <a:ext uri="{FF2B5EF4-FFF2-40B4-BE49-F238E27FC236}">
                <a16:creationId xmlns:a16="http://schemas.microsoft.com/office/drawing/2014/main" xmlns="" id="{A79CD1D6-1E61-4BDC-9880-924D466A4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5814" y="2796175"/>
            <a:ext cx="3907693" cy="2930769"/>
          </a:xfrm>
        </p:spPr>
      </p:pic>
      <p:pic>
        <p:nvPicPr>
          <p:cNvPr id="7" name="Grafik 6" descr="Ein Bild, das draußen, Kleidung, Person, Schuhwerk enthält.&#10;&#10;Automatisch generierte Beschreibung">
            <a:extLst>
              <a:ext uri="{FF2B5EF4-FFF2-40B4-BE49-F238E27FC236}">
                <a16:creationId xmlns:a16="http://schemas.microsoft.com/office/drawing/2014/main" xmlns="" id="{33A28AD4-8F38-4CC2-BC93-E10ABDE5C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08"/>
          <a:stretch/>
        </p:blipFill>
        <p:spPr>
          <a:xfrm rot="5400000">
            <a:off x="6580263" y="2877947"/>
            <a:ext cx="3904889" cy="2770030"/>
          </a:xfrm>
          <a:prstGeom prst="rect">
            <a:avLst/>
          </a:prstGeom>
        </p:spPr>
      </p:pic>
      <p:pic>
        <p:nvPicPr>
          <p:cNvPr id="6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04" y="4930604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4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draußen, Baum, Person, Kleidung enthält.&#10;&#10;Automatisch generierte Beschreibung">
            <a:extLst>
              <a:ext uri="{FF2B5EF4-FFF2-40B4-BE49-F238E27FC236}">
                <a16:creationId xmlns:a16="http://schemas.microsoft.com/office/drawing/2014/main" xmlns="" id="{6BB8BD7F-D325-4D7B-8CFD-FB36985E4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56" y="868362"/>
            <a:ext cx="9104488" cy="5121275"/>
          </a:xfrm>
        </p:spPr>
      </p:pic>
    </p:spTree>
    <p:extLst>
      <p:ext uri="{BB962C8B-B14F-4D97-AF65-F5344CB8AC3E}">
        <p14:creationId xmlns:p14="http://schemas.microsoft.com/office/powerpoint/2010/main" val="181302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DFFDAE-0965-4C01-B491-E6C350CB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dirty="0" err="1"/>
              <a:t>Verwöhnprogramm</a:t>
            </a:r>
            <a:r>
              <a:rPr lang="de-AT" dirty="0"/>
              <a:t> </a:t>
            </a:r>
            <a:r>
              <a:rPr lang="de-AT" dirty="0" err="1" smtClean="0"/>
              <a:t>für´s</a:t>
            </a:r>
            <a:r>
              <a:rPr lang="de-AT" dirty="0" smtClean="0"/>
              <a:t> </a:t>
            </a:r>
            <a:r>
              <a:rPr lang="de-AT" dirty="0"/>
              <a:t>Personal</a:t>
            </a:r>
          </a:p>
        </p:txBody>
      </p:sp>
      <p:pic>
        <p:nvPicPr>
          <p:cNvPr id="5" name="Inhaltsplatzhalter 4" descr="Ein Bild, das Wand, Im Haus, Boden, Inneneinrichtung enthält.&#10;&#10;Automatisch generierte Beschreibung">
            <a:extLst>
              <a:ext uri="{FF2B5EF4-FFF2-40B4-BE49-F238E27FC236}">
                <a16:creationId xmlns:a16="http://schemas.microsoft.com/office/drawing/2014/main" xmlns="" id="{3DC38C5C-D1DE-4FC1-9728-BF53AEDE6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78" y="2103438"/>
            <a:ext cx="6990643" cy="3932237"/>
          </a:xfrm>
        </p:spPr>
      </p:pic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0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21CD490-C0E0-4EC6-96FC-2D1630C1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Anschaffung von Hilfsmitteln</a:t>
            </a:r>
          </a:p>
        </p:txBody>
      </p:sp>
      <p:pic>
        <p:nvPicPr>
          <p:cNvPr id="5" name="Inhaltsplatzhalter 4" descr="Ein Bild, das Im Haus, Werkzeug, Wand, Boden enthält.&#10;&#10;Automatisch generierte Beschreibung">
            <a:extLst>
              <a:ext uri="{FF2B5EF4-FFF2-40B4-BE49-F238E27FC236}">
                <a16:creationId xmlns:a16="http://schemas.microsoft.com/office/drawing/2014/main" xmlns="" id="{128CAEC0-BB5F-420D-B834-6BF90A7E6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7151" y="2935137"/>
            <a:ext cx="4210025" cy="2368139"/>
          </a:xfrm>
        </p:spPr>
      </p:pic>
      <p:pic>
        <p:nvPicPr>
          <p:cNvPr id="7" name="Grafik 6" descr="Ein Bild, das Trainingsgerät, Im Haus, Sauberkeit, Wand enthält.&#10;&#10;Automatisch generierte Beschreibung">
            <a:extLst>
              <a:ext uri="{FF2B5EF4-FFF2-40B4-BE49-F238E27FC236}">
                <a16:creationId xmlns:a16="http://schemas.microsoft.com/office/drawing/2014/main" xmlns="" id="{7DF53764-38B7-47CA-9F9B-70B7E0C48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5057" y="2926326"/>
            <a:ext cx="4210023" cy="2368138"/>
          </a:xfrm>
          <a:prstGeom prst="rect">
            <a:avLst/>
          </a:prstGeom>
        </p:spPr>
      </p:pic>
      <p:pic>
        <p:nvPicPr>
          <p:cNvPr id="6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4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33A15BA-C6EE-4B4F-9403-77415CDB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AT" dirty="0"/>
              <a:t>Arbeitserleichterung auch für die Wäscherei</a:t>
            </a:r>
          </a:p>
        </p:txBody>
      </p:sp>
      <p:pic>
        <p:nvPicPr>
          <p:cNvPr id="5" name="Inhaltsplatzhalter 4" descr="Ein Bild, das Waffe, Gewehr, Im Haus, Wand enthält.&#10;&#10;Automatisch generierte Beschreibung">
            <a:extLst>
              <a:ext uri="{FF2B5EF4-FFF2-40B4-BE49-F238E27FC236}">
                <a16:creationId xmlns:a16="http://schemas.microsoft.com/office/drawing/2014/main" xmlns="" id="{8E813C2C-B843-4BB3-A259-A459651B9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3585" y="3193870"/>
            <a:ext cx="4053784" cy="2280253"/>
          </a:xfrm>
        </p:spPr>
      </p:pic>
      <p:pic>
        <p:nvPicPr>
          <p:cNvPr id="7" name="Grafik 6" descr="Ein Bild, das Text, Im Haus, Menschliches Gesicht, Wand enthält.&#10;&#10;Automatisch generierte Beschreibung">
            <a:extLst>
              <a:ext uri="{FF2B5EF4-FFF2-40B4-BE49-F238E27FC236}">
                <a16:creationId xmlns:a16="http://schemas.microsoft.com/office/drawing/2014/main" xmlns="" id="{D999521B-19DD-457E-A7C8-0125F89059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7"/>
          <a:stretch/>
        </p:blipFill>
        <p:spPr>
          <a:xfrm rot="5400000">
            <a:off x="2077202" y="3022029"/>
            <a:ext cx="4027882" cy="2649839"/>
          </a:xfrm>
          <a:prstGeom prst="rect">
            <a:avLst/>
          </a:prstGeom>
        </p:spPr>
      </p:pic>
      <p:pic>
        <p:nvPicPr>
          <p:cNvPr id="6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2FD986-B922-4187-A486-EAD3B336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AT" dirty="0"/>
              <a:t>Fahrradputzaktion für Personal</a:t>
            </a:r>
          </a:p>
        </p:txBody>
      </p:sp>
      <p:pic>
        <p:nvPicPr>
          <p:cNvPr id="5" name="Inhaltsplatzhalter 4" descr="Ein Bild, das Landfahrzeug, Rad, Reifen, Fahrzeug enthält.&#10;&#10;Automatisch generierte Beschreibung">
            <a:extLst>
              <a:ext uri="{FF2B5EF4-FFF2-40B4-BE49-F238E27FC236}">
                <a16:creationId xmlns:a16="http://schemas.microsoft.com/office/drawing/2014/main" xmlns="" id="{BEE211E4-7894-411A-B9F2-1F586C59B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09" y="2283169"/>
            <a:ext cx="5242982" cy="3932237"/>
          </a:xfrm>
        </p:spPr>
      </p:pic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5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97D2E0-45A5-4569-A818-77F3BB40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4546209" cy="1371600"/>
          </a:xfrm>
        </p:spPr>
        <p:txBody>
          <a:bodyPr/>
          <a:lstStyle/>
          <a:p>
            <a:r>
              <a:rPr lang="de-AT" dirty="0"/>
              <a:t>Radius Aktion</a:t>
            </a:r>
          </a:p>
        </p:txBody>
      </p:sp>
      <p:pic>
        <p:nvPicPr>
          <p:cNvPr id="7" name="Inhaltsplatzhalter 6" descr="Ein Bild, das Text, Kleidung, Gebäude, Wand enthält.&#10;&#10;Automatisch generierte Beschreibung">
            <a:extLst>
              <a:ext uri="{FF2B5EF4-FFF2-40B4-BE49-F238E27FC236}">
                <a16:creationId xmlns:a16="http://schemas.microsoft.com/office/drawing/2014/main" xmlns="" id="{4241527D-7821-4C7E-9AF1-B98653256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713" y="2636137"/>
            <a:ext cx="4576867" cy="3051244"/>
          </a:xfrm>
        </p:spPr>
      </p:pic>
      <p:pic>
        <p:nvPicPr>
          <p:cNvPr id="9" name="Grafik 8" descr="Ein Bild, das Rad, Fahrradreifen, Landfahrzeug, Fahrzeug enthält.&#10;&#10;Automatisch generierte Beschreibung">
            <a:extLst>
              <a:ext uri="{FF2B5EF4-FFF2-40B4-BE49-F238E27FC236}">
                <a16:creationId xmlns:a16="http://schemas.microsoft.com/office/drawing/2014/main" xmlns="" id="{513D859C-246D-472F-B9BF-0829F321F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5"/>
          <a:stretch/>
        </p:blipFill>
        <p:spPr>
          <a:xfrm>
            <a:off x="6443003" y="2321169"/>
            <a:ext cx="4783016" cy="331557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xmlns="" id="{F84819EF-C18F-476A-9310-B6DB09F91E9E}"/>
              </a:ext>
            </a:extLst>
          </p:cNvPr>
          <p:cNvSpPr txBox="1">
            <a:spLocks/>
          </p:cNvSpPr>
          <p:nvPr/>
        </p:nvSpPr>
        <p:spPr>
          <a:xfrm>
            <a:off x="6253267" y="642594"/>
            <a:ext cx="454620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AT" dirty="0"/>
              <a:t>Jobrad</a:t>
            </a:r>
          </a:p>
        </p:txBody>
      </p:sp>
      <p:pic>
        <p:nvPicPr>
          <p:cNvPr id="6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60" y="5171560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0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71743E-7925-4891-AF82-5FDE3045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dirty="0"/>
              <a:t>Pilates</a:t>
            </a:r>
          </a:p>
        </p:txBody>
      </p:sp>
      <p:pic>
        <p:nvPicPr>
          <p:cNvPr id="5" name="Inhaltsplatzhalter 4" descr="Ein Bild, das körperliche Fitness, Im Haus, Person, Yoga enthält.&#10;&#10;Automatisch generierte Beschreibung">
            <a:extLst>
              <a:ext uri="{FF2B5EF4-FFF2-40B4-BE49-F238E27FC236}">
                <a16:creationId xmlns:a16="http://schemas.microsoft.com/office/drawing/2014/main" xmlns="" id="{071E01AA-0E4F-412B-9333-8B35F2177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78" y="2103438"/>
            <a:ext cx="6990643" cy="3932237"/>
          </a:xfrm>
        </p:spPr>
      </p:pic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9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B78F0AA-7CE5-4F31-BAB6-9F52522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Inhouse Kinästhetik Schulung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C4B54B2-AA6B-4379-9CD1-4B0052C04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AT" sz="4000" dirty="0" smtClean="0"/>
          </a:p>
          <a:p>
            <a:pPr marL="0" indent="0" algn="ctr">
              <a:buNone/>
            </a:pPr>
            <a:r>
              <a:rPr lang="de-AT" sz="4000" dirty="0" smtClean="0"/>
              <a:t>Grundkurs </a:t>
            </a:r>
          </a:p>
          <a:p>
            <a:pPr marL="0" indent="0" algn="ctr">
              <a:buNone/>
            </a:pPr>
            <a:r>
              <a:rPr lang="de-AT" sz="4000" dirty="0"/>
              <a:t>&amp;</a:t>
            </a:r>
            <a:endParaRPr lang="de-AT" sz="4000" dirty="0" smtClean="0"/>
          </a:p>
          <a:p>
            <a:pPr marL="0" indent="0" algn="ctr">
              <a:buNone/>
            </a:pPr>
            <a:r>
              <a:rPr lang="de-AT" sz="4000" dirty="0" smtClean="0"/>
              <a:t>Fortgeschrittenenkurs</a:t>
            </a:r>
            <a:endParaRPr lang="de-AT" sz="4000" dirty="0"/>
          </a:p>
        </p:txBody>
      </p:sp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2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29D4AB-12CC-43FC-8332-725EACED4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5400" dirty="0"/>
              <a:t>Betriebliche Gesundheitsförderung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AF9C5471-CF02-4A37-AE70-558ABE475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2000" b="1" dirty="0"/>
              <a:t>Sozialdienste Wolfurt</a:t>
            </a:r>
          </a:p>
        </p:txBody>
      </p:sp>
      <p:pic>
        <p:nvPicPr>
          <p:cNvPr id="5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02" y="4039375"/>
            <a:ext cx="654050" cy="6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1" t="25720" r="9248" b="30856"/>
          <a:stretch/>
        </p:blipFill>
        <p:spPr bwMode="auto">
          <a:xfrm rot="20010669">
            <a:off x="8761751" y="4829805"/>
            <a:ext cx="2883548" cy="1237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49EFBA2-EE09-4823-9843-C1188FD0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42643"/>
            <a:ext cx="6362700" cy="4315169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Stressreduktion durch neuen Medikamentenraum</a:t>
            </a:r>
          </a:p>
        </p:txBody>
      </p:sp>
      <p:pic>
        <p:nvPicPr>
          <p:cNvPr id="5" name="Inhaltsplatzhalter 4" descr="Ein Bild, das Im Haus, Kind, Boden, Mädchen enthält.&#10;&#10;Automatisch generierte Beschreibung">
            <a:extLst>
              <a:ext uri="{FF2B5EF4-FFF2-40B4-BE49-F238E27FC236}">
                <a16:creationId xmlns:a16="http://schemas.microsoft.com/office/drawing/2014/main" xmlns="" id="{CC2D9C26-5DA9-4122-8DE5-5C8BED0EF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3426" y="1758825"/>
            <a:ext cx="5938399" cy="3340349"/>
          </a:xfrm>
        </p:spPr>
      </p:pic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9" y="5286890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3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2E0660-BCA3-4C6E-B184-B46706AC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77" y="1150594"/>
            <a:ext cx="6495143" cy="4132606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Motivation für Bewegungsübungen für zwischendurch</a:t>
            </a:r>
          </a:p>
        </p:txBody>
      </p:sp>
      <p:pic>
        <p:nvPicPr>
          <p:cNvPr id="5" name="Inhaltsplatzhalter 4" descr="Ein Bild, das Text, Veröffentlichung, Aufdruck, Papier enthält.&#10;&#10;Automatisch generierte Beschreibung">
            <a:extLst>
              <a:ext uri="{FF2B5EF4-FFF2-40B4-BE49-F238E27FC236}">
                <a16:creationId xmlns:a16="http://schemas.microsoft.com/office/drawing/2014/main" xmlns="" id="{A381BFBA-C9F0-412E-BE65-E27E0B37A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5240" y="1690914"/>
            <a:ext cx="6179864" cy="3476173"/>
          </a:xfrm>
        </p:spPr>
      </p:pic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3" y="5295126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9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817A1A5-5332-46FE-A2FA-A3A6F37B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33" y="1107051"/>
            <a:ext cx="5812971" cy="3932236"/>
          </a:xfrm>
        </p:spPr>
        <p:txBody>
          <a:bodyPr/>
          <a:lstStyle/>
          <a:p>
            <a:pPr algn="ctr"/>
            <a:r>
              <a:rPr lang="de-AT" dirty="0"/>
              <a:t>INFO-Tafel für </a:t>
            </a:r>
            <a:br>
              <a:rPr lang="de-AT" dirty="0"/>
            </a:br>
            <a:r>
              <a:rPr lang="de-AT" dirty="0"/>
              <a:t>BGF-Veranstaltungen</a:t>
            </a:r>
          </a:p>
        </p:txBody>
      </p:sp>
      <p:pic>
        <p:nvPicPr>
          <p:cNvPr id="5" name="Inhaltsplatzhalter 4" descr="Ein Bild, das Text, Bilderrahmen, Cartoon, Im Haus enthält.&#10;&#10;Automatisch generierte Beschreibung">
            <a:extLst>
              <a:ext uri="{FF2B5EF4-FFF2-40B4-BE49-F238E27FC236}">
                <a16:creationId xmlns:a16="http://schemas.microsoft.com/office/drawing/2014/main" xmlns="" id="{4DACF76F-CA2E-4754-8251-1927EF0CC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92725"/>
            <a:ext cx="3601782" cy="5472549"/>
          </a:xfrm>
        </p:spPr>
      </p:pic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4" y="5301562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48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B78F0AA-7CE5-4F31-BAB6-9F52522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/>
              <a:t>Ziele unserer Einrichtung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C4B54B2-AA6B-4379-9CD1-4B0052C04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100" i="1" dirty="0" smtClean="0"/>
              <a:t>Verbesserung der physischen Gesundheit der Beschäftigten</a:t>
            </a:r>
          </a:p>
          <a:p>
            <a:pPr lvl="1"/>
            <a:r>
              <a:rPr lang="de-DE" sz="2100" dirty="0" smtClean="0"/>
              <a:t>Messbar durch sinkende Krankenstände und MA-Befragung </a:t>
            </a:r>
          </a:p>
          <a:p>
            <a:pPr marL="0" indent="0">
              <a:buNone/>
            </a:pPr>
            <a:r>
              <a:rPr lang="de-DE" sz="2100" i="1" dirty="0" smtClean="0"/>
              <a:t>Verbesserung der Arbeitszufriedenheit und der Lebensqualität</a:t>
            </a:r>
          </a:p>
          <a:p>
            <a:pPr lvl="1"/>
            <a:r>
              <a:rPr lang="de-DE" sz="2100" dirty="0" smtClean="0"/>
              <a:t>Messbar durch die MA-Befragung und stabile Personalbesetzung</a:t>
            </a:r>
          </a:p>
          <a:p>
            <a:pPr marL="0" indent="0">
              <a:buNone/>
            </a:pPr>
            <a:r>
              <a:rPr lang="de-DE" sz="2100" i="1" dirty="0" err="1" smtClean="0"/>
              <a:t>Mitarbeiter:innen-Wohlbefinden</a:t>
            </a:r>
            <a:r>
              <a:rPr lang="de-DE" sz="2100" i="1" dirty="0" smtClean="0"/>
              <a:t> durch gute Balance Arbeit und Beruf</a:t>
            </a:r>
          </a:p>
          <a:p>
            <a:pPr lvl="1"/>
            <a:r>
              <a:rPr lang="de-DE" sz="2100" dirty="0"/>
              <a:t>Messbar durch die MA-Befragung</a:t>
            </a:r>
          </a:p>
          <a:p>
            <a:pPr marL="0" indent="0">
              <a:buNone/>
            </a:pPr>
            <a:r>
              <a:rPr lang="de-DE" sz="2100" i="1" dirty="0" smtClean="0"/>
              <a:t>Steigerung der Arbeitgebermarke</a:t>
            </a:r>
          </a:p>
          <a:p>
            <a:pPr lvl="1"/>
            <a:r>
              <a:rPr lang="de-DE" sz="2100" dirty="0" smtClean="0"/>
              <a:t>Messbar durch Steigerung der </a:t>
            </a:r>
            <a:r>
              <a:rPr lang="de-DE" sz="2100" dirty="0" err="1" smtClean="0"/>
              <a:t>Mitarbeiter:innen</a:t>
            </a:r>
            <a:r>
              <a:rPr lang="de-DE" sz="2100" dirty="0" smtClean="0"/>
              <a:t> als Markenbotschafter -„Schaffe eine gesunde Umgebung und rede darüber!“</a:t>
            </a:r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9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66800" y="870853"/>
            <a:ext cx="10109200" cy="5396411"/>
          </a:xfrm>
        </p:spPr>
        <p:txBody>
          <a:bodyPr/>
          <a:lstStyle/>
          <a:p>
            <a:pPr marL="0" indent="0">
              <a:buNone/>
            </a:pPr>
            <a:r>
              <a:rPr lang="de-DE" sz="4300" dirty="0" smtClean="0"/>
              <a:t>Gewinn für </a:t>
            </a:r>
            <a:r>
              <a:rPr lang="de-DE" sz="4300" dirty="0" err="1" smtClean="0"/>
              <a:t>Mitarbeiter:innen</a:t>
            </a:r>
            <a:endParaRPr lang="de-DE" sz="4300" dirty="0" smtClean="0"/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/>
              <a:t>Positive Wirkung auf die eigene Gesundheit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/>
              <a:t>Gesteigertes Wohlbefinden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/>
              <a:t>Steigerung der </a:t>
            </a:r>
            <a:r>
              <a:rPr lang="de-DE" sz="2500" dirty="0" smtClean="0"/>
              <a:t>Lebensqualität </a:t>
            </a:r>
            <a:endParaRPr lang="de-DE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/>
              <a:t>Verbesserter Kontakt unter Arbeitskollegen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/>
              <a:t>Ausbau der eigenen Gesundheitskompetenz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/>
              <a:t>Steigerung des Gesundheitsbewusstseins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/>
              <a:t>Verbesserung der Arbeitszufriedenheit </a:t>
            </a:r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37252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66800" y="870853"/>
            <a:ext cx="10109200" cy="5396411"/>
          </a:xfrm>
        </p:spPr>
        <p:txBody>
          <a:bodyPr/>
          <a:lstStyle/>
          <a:p>
            <a:pPr marL="0" indent="0">
              <a:buNone/>
            </a:pPr>
            <a:r>
              <a:rPr lang="de-DE" sz="4300" dirty="0" smtClean="0"/>
              <a:t>Gewinn für Arbeitgeber</a:t>
            </a:r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 smtClean="0"/>
              <a:t>Reduktion der gesundheitlichen Beschwerden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 smtClean="0"/>
              <a:t>Reduktion der Krankenstände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 smtClean="0"/>
              <a:t>Geringere Fluktuation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 smtClean="0"/>
              <a:t>Verbesserung des Betriebsklimas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 smtClean="0"/>
              <a:t>Weniger Konflikte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 smtClean="0"/>
              <a:t>Verbesserung der Kommunikation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500" dirty="0" smtClean="0"/>
              <a:t>Imagegewinn</a:t>
            </a:r>
            <a:endParaRPr lang="de-AT" sz="2500" dirty="0"/>
          </a:p>
        </p:txBody>
      </p:sp>
    </p:spTree>
    <p:extLst>
      <p:ext uri="{BB962C8B-B14F-4D97-AF65-F5344CB8AC3E}">
        <p14:creationId xmlns:p14="http://schemas.microsoft.com/office/powerpoint/2010/main" val="54033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93BCEB6-61DF-41C1-A836-0FF08E7E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AT" dirty="0"/>
              <a:t>Welcher</a:t>
            </a:r>
            <a:r>
              <a:rPr lang="de-AT" dirty="0"/>
              <a:t> Projektschritt macht am meisten Spaß?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E68D596-4B88-4570-8740-79DB2C109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e-AT" sz="2400" dirty="0"/>
              <a:t>Die Ist-Analyse war sehr spannend</a:t>
            </a:r>
          </a:p>
          <a:p>
            <a:pPr>
              <a:lnSpc>
                <a:spcPct val="200000"/>
              </a:lnSpc>
            </a:pPr>
            <a:r>
              <a:rPr lang="de-AT" sz="2400" dirty="0"/>
              <a:t>Ergebnis-Präsentation und Ableiten von Maßnahmen</a:t>
            </a:r>
          </a:p>
          <a:p>
            <a:pPr>
              <a:lnSpc>
                <a:spcPct val="200000"/>
              </a:lnSpc>
            </a:pPr>
            <a:r>
              <a:rPr lang="de-AT" sz="2400" dirty="0"/>
              <a:t>Ideenfindung mit den Beraterinnen</a:t>
            </a:r>
          </a:p>
          <a:p>
            <a:pPr>
              <a:lnSpc>
                <a:spcPct val="200000"/>
              </a:lnSpc>
            </a:pPr>
            <a:r>
              <a:rPr lang="de-AT" sz="2400" dirty="0"/>
              <a:t>Umsetzung der Maßnahmen</a:t>
            </a:r>
          </a:p>
          <a:p>
            <a:pPr>
              <a:lnSpc>
                <a:spcPct val="200000"/>
              </a:lnSpc>
            </a:pPr>
            <a:endParaRPr lang="de-AT" dirty="0"/>
          </a:p>
        </p:txBody>
      </p:sp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6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C9CE4B-0EE7-4D72-82F5-CC6159AE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AT" dirty="0"/>
              <a:t>Herausforderungen bei der Umsetzung im Pflegebereich: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46B1976-2B8D-4377-B0C2-8BE26D26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420" y="2103120"/>
            <a:ext cx="10058400" cy="4240530"/>
          </a:xfrm>
        </p:spPr>
        <p:txBody>
          <a:bodyPr>
            <a:normAutofit/>
          </a:bodyPr>
          <a:lstStyle/>
          <a:p>
            <a:r>
              <a:rPr lang="de-AT" sz="2000" dirty="0"/>
              <a:t>Projektbeginn im Mai 2022 ( nach Corona – großes Risikopotential)</a:t>
            </a:r>
          </a:p>
          <a:p>
            <a:r>
              <a:rPr lang="de-AT" sz="2000" dirty="0"/>
              <a:t>Sensibilisierung der Mitarbeiter, um sie für das Projekt zu gewinnen</a:t>
            </a:r>
          </a:p>
          <a:p>
            <a:r>
              <a:rPr lang="de-AT" sz="2000" dirty="0" smtClean="0"/>
              <a:t>Viel </a:t>
            </a:r>
            <a:r>
              <a:rPr lang="de-AT" sz="2000" dirty="0"/>
              <a:t>kommunizieren und in Abläufe </a:t>
            </a:r>
            <a:r>
              <a:rPr lang="de-AT" sz="2000" dirty="0" smtClean="0"/>
              <a:t>einbinden (Partizipation)</a:t>
            </a:r>
            <a:endParaRPr lang="de-AT" sz="2000" dirty="0"/>
          </a:p>
          <a:p>
            <a:r>
              <a:rPr lang="de-AT" sz="2000" dirty="0"/>
              <a:t>In einem Bereich haben sich doch große Unzufriedenheiten gezeigt, durch Führungswechsel, nicht immer „Gehört werden“ etc. 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sz="2200" u="sng" dirty="0"/>
              <a:t>POSITVES OUTCOME:</a:t>
            </a:r>
          </a:p>
          <a:p>
            <a:r>
              <a:rPr lang="de-AT" sz="2000" dirty="0"/>
              <a:t>Durch Anschaffung von Hilfsmitteln -&gt; Erkennen der positiven Entwicklung</a:t>
            </a:r>
          </a:p>
          <a:p>
            <a:r>
              <a:rPr lang="de-AT" sz="2000" dirty="0"/>
              <a:t>Problembereich, durch Intervention der Führung und Erstellung von Strukturen sehr gutes Miteinander erreicht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46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A20EE8-3E79-4779-A154-0A6B3EF3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86144"/>
          </a:xfrm>
        </p:spPr>
        <p:txBody>
          <a:bodyPr>
            <a:normAutofit fontScale="90000"/>
          </a:bodyPr>
          <a:lstStyle/>
          <a:p>
            <a:r>
              <a:rPr lang="de-AT" dirty="0"/>
              <a:t>Projektablauf: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BD991F8-D750-486B-8E47-BD8B28A60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sz="2400" b="1" dirty="0"/>
              <a:t>8. Evaluierung</a:t>
            </a:r>
          </a:p>
          <a:p>
            <a:r>
              <a:rPr lang="de-AT" sz="2400" dirty="0"/>
              <a:t>Projektevaluierung durch 2. Befragung (Herbst 2023)</a:t>
            </a:r>
          </a:p>
          <a:p>
            <a:r>
              <a:rPr lang="de-AT" sz="2400" dirty="0"/>
              <a:t>Reflexion und Sicherung in der Steuerungsgruppe</a:t>
            </a:r>
          </a:p>
          <a:p>
            <a:r>
              <a:rPr lang="de-AT" sz="2400" dirty="0"/>
              <a:t>Verankerung der Nachhaltigkeit</a:t>
            </a:r>
          </a:p>
          <a:p>
            <a:endParaRPr lang="de-AT" sz="2400" b="1" dirty="0"/>
          </a:p>
          <a:p>
            <a:pPr marL="0" indent="0">
              <a:buNone/>
            </a:pPr>
            <a:r>
              <a:rPr lang="de-AT" sz="2400" b="1" dirty="0"/>
              <a:t>9. Abschluss Veranstaltung</a:t>
            </a:r>
          </a:p>
          <a:p>
            <a:r>
              <a:rPr lang="de-AT" sz="2400" dirty="0"/>
              <a:t>Information an alle Beschäftigten</a:t>
            </a:r>
          </a:p>
          <a:p>
            <a:r>
              <a:rPr lang="de-AT" sz="2400" dirty="0"/>
              <a:t>DANK an Alle für das Mitwirken</a:t>
            </a:r>
          </a:p>
          <a:p>
            <a:r>
              <a:rPr lang="de-AT" sz="2400" dirty="0"/>
              <a:t>Dankeschön-Feier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26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draußen, Baum, Pflanze, Kleidung enthält.&#10;&#10;Automatisch generierte Beschreibung">
            <a:extLst>
              <a:ext uri="{FF2B5EF4-FFF2-40B4-BE49-F238E27FC236}">
                <a16:creationId xmlns:a16="http://schemas.microsoft.com/office/drawing/2014/main" xmlns="" id="{CD89F010-3A74-4BF1-8D00-A8948FC54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1" y="304800"/>
            <a:ext cx="9372597" cy="6248399"/>
          </a:xfrm>
        </p:spPr>
      </p:pic>
    </p:spTree>
    <p:extLst>
      <p:ext uri="{BB962C8B-B14F-4D97-AF65-F5344CB8AC3E}">
        <p14:creationId xmlns:p14="http://schemas.microsoft.com/office/powerpoint/2010/main" val="377996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393311-E21B-452A-B313-F2731452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 kam es dazu?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C745EA2-37FB-42C0-9C40-EC470EBDE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e-AT" sz="2400" dirty="0"/>
              <a:t>Thema hat mich immer schon interessiert</a:t>
            </a:r>
          </a:p>
          <a:p>
            <a:pPr>
              <a:lnSpc>
                <a:spcPct val="200000"/>
              </a:lnSpc>
            </a:pPr>
            <a:r>
              <a:rPr lang="de-AT" sz="2400" dirty="0"/>
              <a:t>Projektarbeit im Rahmen meiner Ausbildung zur Pflegeleitung</a:t>
            </a:r>
          </a:p>
          <a:p>
            <a:pPr>
              <a:lnSpc>
                <a:spcPct val="200000"/>
              </a:lnSpc>
            </a:pPr>
            <a:r>
              <a:rPr lang="de-AT" sz="2400" dirty="0"/>
              <a:t>Durch Recherche auf BGF-Projekt der ÖGK gestoßen</a:t>
            </a:r>
          </a:p>
        </p:txBody>
      </p:sp>
      <p:pic>
        <p:nvPicPr>
          <p:cNvPr id="1026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08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9BB0BE-DB23-49C0-A11B-F3141841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AT" dirty="0"/>
              <a:t>Danke </a:t>
            </a:r>
            <a:r>
              <a:rPr lang="de-AT" dirty="0" smtClean="0"/>
              <a:t>an alle </a:t>
            </a:r>
            <a:r>
              <a:rPr lang="de-AT" dirty="0" err="1" smtClean="0"/>
              <a:t>Mitarbeiter:innen</a:t>
            </a:r>
            <a:r>
              <a:rPr lang="de-AT" dirty="0" smtClean="0"/>
              <a:t> für das engagierte Mitmachen!</a:t>
            </a:r>
            <a:endParaRPr lang="de-AT" dirty="0"/>
          </a:p>
        </p:txBody>
      </p:sp>
      <p:pic>
        <p:nvPicPr>
          <p:cNvPr id="9" name="Inhaltsplatzhalter 8" descr="Ein Bild, das Pflanze, Blume, Kamille, Gänseblümchen enthält.&#10;&#10;Automatisch generierte Beschreibung">
            <a:extLst>
              <a:ext uri="{FF2B5EF4-FFF2-40B4-BE49-F238E27FC236}">
                <a16:creationId xmlns:a16="http://schemas.microsoft.com/office/drawing/2014/main" xmlns="" id="{C104CC3E-8BAD-49E1-B4C9-CA2972796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23" y="2218177"/>
            <a:ext cx="5321754" cy="3997229"/>
          </a:xfrm>
        </p:spPr>
      </p:pic>
    </p:spTree>
    <p:extLst>
      <p:ext uri="{BB962C8B-B14F-4D97-AF65-F5344CB8AC3E}">
        <p14:creationId xmlns:p14="http://schemas.microsoft.com/office/powerpoint/2010/main" val="117019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DEEAE84-A813-4308-87AA-CD40CC9C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Ziele: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C28AB2D-B362-4B26-A1E1-C59DC5B0E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8932"/>
            <a:ext cx="10058400" cy="393192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de-AT" sz="2400" dirty="0"/>
              <a:t>Gesundheit der </a:t>
            </a:r>
            <a:r>
              <a:rPr lang="de-AT" sz="2400" dirty="0" err="1"/>
              <a:t>Mitarbeiter:innen</a:t>
            </a:r>
            <a:r>
              <a:rPr lang="de-AT" sz="2400" dirty="0"/>
              <a:t> zu erhalten bzw. zu fördern</a:t>
            </a:r>
          </a:p>
          <a:p>
            <a:pPr>
              <a:lnSpc>
                <a:spcPct val="200000"/>
              </a:lnSpc>
            </a:pPr>
            <a:r>
              <a:rPr lang="de-AT" sz="2400" dirty="0"/>
              <a:t>Arbeitsverhältnisse verbessern</a:t>
            </a:r>
          </a:p>
          <a:p>
            <a:pPr>
              <a:lnSpc>
                <a:spcPct val="200000"/>
              </a:lnSpc>
            </a:pPr>
            <a:r>
              <a:rPr lang="de-AT" sz="2400" dirty="0"/>
              <a:t>Verhalten unserer Mitarbeiter für Gesundheit zu sensibilisieren</a:t>
            </a:r>
          </a:p>
          <a:p>
            <a:pPr>
              <a:lnSpc>
                <a:spcPct val="200000"/>
              </a:lnSpc>
            </a:pPr>
            <a:r>
              <a:rPr lang="de-AT" sz="2400" dirty="0" smtClean="0"/>
              <a:t>Gesund in Pension gehen</a:t>
            </a:r>
            <a:endParaRPr lang="de-AT" sz="2400" dirty="0"/>
          </a:p>
        </p:txBody>
      </p:sp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6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CC2E05-8A37-44A6-BDBD-6F2F5EAD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Auftakt BGF-Projekt</a:t>
            </a:r>
          </a:p>
        </p:txBody>
      </p:sp>
      <p:pic>
        <p:nvPicPr>
          <p:cNvPr id="5" name="Inhaltsplatzhalter 4" descr="Ein Bild, das Kleidung, Person, draußen, Baum enthält.&#10;&#10;Automatisch generierte Beschreibung">
            <a:extLst>
              <a:ext uri="{FF2B5EF4-FFF2-40B4-BE49-F238E27FC236}">
                <a16:creationId xmlns:a16="http://schemas.microsoft.com/office/drawing/2014/main" xmlns="" id="{1279E533-C549-4E36-9103-BA1AD4D34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88" y="2014194"/>
            <a:ext cx="5482623" cy="4111968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E7320F30-C427-4A93-A7DF-F5C12D9A3482}"/>
              </a:ext>
            </a:extLst>
          </p:cNvPr>
          <p:cNvSpPr txBox="1"/>
          <p:nvPr/>
        </p:nvSpPr>
        <p:spPr>
          <a:xfrm>
            <a:off x="1093477" y="5716585"/>
            <a:ext cx="2039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Mai 2022</a:t>
            </a:r>
          </a:p>
          <a:p>
            <a:endParaRPr lang="de-AT" sz="2800" dirty="0"/>
          </a:p>
        </p:txBody>
      </p:sp>
      <p:pic>
        <p:nvPicPr>
          <p:cNvPr id="7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3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45A192-B71E-4497-85FC-33F6AE91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Ablauf BGF-Projekt: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727C3FF-BD17-4F71-95DA-039ACE8D0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/>
              <a:t>1. Erstgespräch mit den Beraterinnen</a:t>
            </a:r>
          </a:p>
          <a:p>
            <a:pPr marL="342900" indent="-342900">
              <a:buAutoNum type="arabicPeriod"/>
            </a:pPr>
            <a:endParaRPr lang="de-AT" dirty="0"/>
          </a:p>
          <a:p>
            <a:pPr marL="0" indent="0">
              <a:buNone/>
            </a:pPr>
            <a:r>
              <a:rPr lang="de-AT" b="1" dirty="0"/>
              <a:t>2. Erstellung einer Steuerungsgruppe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Projektplanung</a:t>
            </a:r>
          </a:p>
          <a:p>
            <a:pPr lvl="0"/>
            <a:r>
              <a:rPr lang="de-AT" dirty="0"/>
              <a:t>Ziele definieren</a:t>
            </a:r>
          </a:p>
          <a:p>
            <a:pPr lvl="0"/>
            <a:r>
              <a:rPr lang="de-AT" dirty="0"/>
              <a:t>Schaffung von Rahmenbedingungen</a:t>
            </a:r>
          </a:p>
          <a:p>
            <a:pPr lvl="0"/>
            <a:endParaRPr lang="de-AT" dirty="0"/>
          </a:p>
          <a:p>
            <a:pPr marL="0" lvl="0" indent="0">
              <a:buNone/>
            </a:pPr>
            <a:r>
              <a:rPr lang="de-AT" b="1" dirty="0"/>
              <a:t>3. Kick-off Veranstaltung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9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3FF510-F86D-4108-86D1-BE6550A8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AT" dirty="0"/>
              <a:t>Kick-off Veranstaltung mit der Beraterin Claudia Muigg</a:t>
            </a:r>
          </a:p>
        </p:txBody>
      </p:sp>
      <p:pic>
        <p:nvPicPr>
          <p:cNvPr id="5" name="Inhaltsplatzhalter 4" descr="Ein Bild, das Kleidung, Person, Tisch, Mann enthält.&#10;&#10;Automatisch generierte Beschreibung">
            <a:extLst>
              <a:ext uri="{FF2B5EF4-FFF2-40B4-BE49-F238E27FC236}">
                <a16:creationId xmlns:a16="http://schemas.microsoft.com/office/drawing/2014/main" xmlns="" id="{B8961ADD-D46B-4E4E-9C57-73210D193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22" y="2283169"/>
            <a:ext cx="5898355" cy="3932237"/>
          </a:xfrm>
        </p:spPr>
      </p:pic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9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8F39D5F-CB63-408F-A92B-D237138B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AT" dirty="0" smtClean="0"/>
              <a:t>Kleines </a:t>
            </a:r>
            <a:r>
              <a:rPr lang="de-AT" dirty="0" err="1" smtClean="0"/>
              <a:t>Goody</a:t>
            </a:r>
            <a:r>
              <a:rPr lang="de-AT" dirty="0" smtClean="0"/>
              <a:t> </a:t>
            </a:r>
            <a:r>
              <a:rPr lang="de-AT" dirty="0"/>
              <a:t>im Austausch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für </a:t>
            </a:r>
            <a:r>
              <a:rPr lang="de-AT" dirty="0"/>
              <a:t>die Befragung </a:t>
            </a:r>
          </a:p>
        </p:txBody>
      </p:sp>
      <p:pic>
        <p:nvPicPr>
          <p:cNvPr id="5" name="Inhaltsplatzhalter 4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xmlns="" id="{ABA25D8C-E220-415B-9B1F-9D43B6B98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37" y="2243150"/>
            <a:ext cx="6194126" cy="4129418"/>
          </a:xfrm>
        </p:spPr>
      </p:pic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4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4E023A-3D64-4070-BAE6-CD6285BE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57631"/>
          </a:xfrm>
        </p:spPr>
        <p:txBody>
          <a:bodyPr>
            <a:normAutofit/>
          </a:bodyPr>
          <a:lstStyle/>
          <a:p>
            <a:r>
              <a:rPr lang="de-AT" sz="4000" dirty="0"/>
              <a:t>Projektablauf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12D1638-0D82-4D2F-B96A-E804F54F2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70988"/>
            <a:ext cx="10058400" cy="4397693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4. Sensibilisierungsworkshop für die Führungskräfte</a:t>
            </a:r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AT" b="1" dirty="0"/>
              <a:t>5. Diagnose/Ist-Analyse</a:t>
            </a:r>
          </a:p>
          <a:p>
            <a:r>
              <a:rPr lang="de-AT" dirty="0"/>
              <a:t>Kombi AG Befragung</a:t>
            </a:r>
          </a:p>
          <a:p>
            <a:pPr lvl="0"/>
            <a:r>
              <a:rPr lang="de-AT" dirty="0"/>
              <a:t>Gesundheitszirkel</a:t>
            </a:r>
          </a:p>
          <a:p>
            <a:r>
              <a:rPr lang="de-AT" dirty="0"/>
              <a:t>Evaluierung psychischer Belastungen 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b="1" dirty="0"/>
              <a:t>6. Ergebnis-Präsentation und Ableiten von Maßnahmen:</a:t>
            </a:r>
          </a:p>
          <a:p>
            <a:r>
              <a:rPr lang="de-AT" dirty="0"/>
              <a:t>Sehr guter Austausch mit den Beraterinnen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b="1" dirty="0"/>
              <a:t>7. Umsetzung - Maßnahmenplanung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4" name="Picture 2" descr="S:\02_Bereichsübergreifendes\30 Administration\Logo\logo_fa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74" y="5303365"/>
            <a:ext cx="130810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49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Benutzerdefiniert</PresentationFormat>
  <Paragraphs>108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Savon</vt:lpstr>
      <vt:lpstr>PowerPoint-Präsentation</vt:lpstr>
      <vt:lpstr>Betriebliche Gesundheitsförderung</vt:lpstr>
      <vt:lpstr>Wie kam es dazu?</vt:lpstr>
      <vt:lpstr>Ziele:</vt:lpstr>
      <vt:lpstr>Auftakt BGF-Projekt</vt:lpstr>
      <vt:lpstr>Ablauf BGF-Projekt:</vt:lpstr>
      <vt:lpstr>Kick-off Veranstaltung mit der Beraterin Claudia Muigg</vt:lpstr>
      <vt:lpstr>Kleines Goody im Austausch  für die Befragung </vt:lpstr>
      <vt:lpstr>Projektablauf</vt:lpstr>
      <vt:lpstr>Einführung einer Wandergruppe</vt:lpstr>
      <vt:lpstr>Energie tanken in der Gruppe</vt:lpstr>
      <vt:lpstr>PowerPoint-Präsentation</vt:lpstr>
      <vt:lpstr>Verwöhnprogramm für´s Personal</vt:lpstr>
      <vt:lpstr>Anschaffung von Hilfsmitteln</vt:lpstr>
      <vt:lpstr>Arbeitserleichterung auch für die Wäscherei</vt:lpstr>
      <vt:lpstr>Fahrradputzaktion für Personal</vt:lpstr>
      <vt:lpstr>Radius Aktion</vt:lpstr>
      <vt:lpstr>Pilates</vt:lpstr>
      <vt:lpstr>Inhouse Kinästhetik Schulung</vt:lpstr>
      <vt:lpstr>Stressreduktion durch neuen Medikamentenraum</vt:lpstr>
      <vt:lpstr>Motivation für Bewegungsübungen für zwischendurch</vt:lpstr>
      <vt:lpstr>INFO-Tafel für  BGF-Veranstaltungen</vt:lpstr>
      <vt:lpstr>Ziele unserer Einrichtung</vt:lpstr>
      <vt:lpstr>PowerPoint-Präsentation</vt:lpstr>
      <vt:lpstr>PowerPoint-Präsentation</vt:lpstr>
      <vt:lpstr>Welcher Projektschritt macht am meisten Spaß?</vt:lpstr>
      <vt:lpstr>Herausforderungen bei der Umsetzung im Pflegebereich:</vt:lpstr>
      <vt:lpstr>Projektablauf:</vt:lpstr>
      <vt:lpstr>PowerPoint-Präsentation</vt:lpstr>
      <vt:lpstr>Danke an alle Mitarbeiter:innen für das engagierte Mitmachen!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Christina Sophia Oberhofer</dc:creator>
  <cp:lastModifiedBy>Wiltrud Oberhofer</cp:lastModifiedBy>
  <cp:revision>31</cp:revision>
  <dcterms:created xsi:type="dcterms:W3CDTF">2023-09-19T16:50:54Z</dcterms:created>
  <dcterms:modified xsi:type="dcterms:W3CDTF">2023-10-05T09:36:13Z</dcterms:modified>
</cp:coreProperties>
</file>